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308" r:id="rId8"/>
    <p:sldId id="309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A3B00-2C3B-4BB7-8F05-788062748460}" type="datetimeFigureOut">
              <a:rPr kumimoji="1" lang="ja-JP" altLang="en-US" smtClean="0"/>
              <a:t>2024/11/28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14F3C-74FE-4051-A63E-D523C219C5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9193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SOM</a:t>
            </a:r>
            <a:r>
              <a:rPr kumimoji="1" lang="ja-JP" altLang="en-US"/>
              <a:t>が月になっている．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TAM</a:t>
            </a:r>
            <a:r>
              <a:rPr kumimoji="1" lang="ja-JP" altLang="en-US"/>
              <a:t>は市場規模から出す．</a:t>
            </a:r>
            <a:r>
              <a:rPr kumimoji="1" lang="en-US" altLang="ja-JP" dirty="0"/>
              <a:t>TAM</a:t>
            </a:r>
            <a:r>
              <a:rPr kumimoji="1" lang="ja-JP" altLang="en-US"/>
              <a:t>は市場規模の資料がある．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en-US" altLang="ja-JP" dirty="0"/>
              <a:t>SOM</a:t>
            </a:r>
            <a:r>
              <a:rPr kumimoji="1" lang="ja-JP" altLang="en-US"/>
              <a:t>については積み上げ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en-US" altLang="ja-JP" dirty="0"/>
              <a:t>SAM</a:t>
            </a:r>
            <a:r>
              <a:rPr kumimoji="1" lang="ja-JP" altLang="en-US"/>
              <a:t>については養殖業から，どのくらい使うかを見積もる．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en-US" altLang="ja-JP" dirty="0"/>
              <a:t>SAM</a:t>
            </a:r>
            <a:r>
              <a:rPr kumimoji="1" lang="ja-JP" altLang="en-US"/>
              <a:t>については</a:t>
            </a:r>
            <a:r>
              <a:rPr kumimoji="1" lang="en-US" altLang="ja-JP" dirty="0"/>
              <a:t>100</a:t>
            </a:r>
            <a:r>
              <a:rPr kumimoji="1" lang="ja-JP" altLang="en-US"/>
              <a:t>億円くらい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en-US" altLang="ja-JP" dirty="0"/>
              <a:t>3000, 1000, 100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en-US" altLang="ja-JP" dirty="0"/>
              <a:t>5,000 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541DD-5C00-7A47-9BC3-F347D183980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9321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182F3-5E1E-52D2-7F18-FBCEFFDD9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FC25562-0F01-E338-483A-D0945CA504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7B72527-CC65-6809-88BC-5926982BF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SOM</a:t>
            </a:r>
            <a:r>
              <a:rPr kumimoji="1" lang="ja-JP" altLang="en-US"/>
              <a:t>が月になっている．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TAM</a:t>
            </a:r>
            <a:r>
              <a:rPr kumimoji="1" lang="ja-JP" altLang="en-US"/>
              <a:t>は市場規模から出す．</a:t>
            </a:r>
            <a:r>
              <a:rPr kumimoji="1" lang="en-US" altLang="ja-JP" dirty="0"/>
              <a:t>TAM</a:t>
            </a:r>
            <a:r>
              <a:rPr kumimoji="1" lang="ja-JP" altLang="en-US"/>
              <a:t>は市場規模の資料がある．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en-US" altLang="ja-JP" dirty="0"/>
              <a:t>SOM</a:t>
            </a:r>
            <a:r>
              <a:rPr kumimoji="1" lang="ja-JP" altLang="en-US"/>
              <a:t>については積み上げ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en-US" altLang="ja-JP" dirty="0"/>
              <a:t>SAM</a:t>
            </a:r>
            <a:r>
              <a:rPr kumimoji="1" lang="ja-JP" altLang="en-US"/>
              <a:t>については養殖業から，どのくらい使うかを見積もる．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en-US" altLang="ja-JP" dirty="0"/>
              <a:t>SAM</a:t>
            </a:r>
            <a:r>
              <a:rPr kumimoji="1" lang="ja-JP" altLang="en-US"/>
              <a:t>については</a:t>
            </a:r>
            <a:r>
              <a:rPr kumimoji="1" lang="en-US" altLang="ja-JP" dirty="0"/>
              <a:t>100</a:t>
            </a:r>
            <a:r>
              <a:rPr kumimoji="1" lang="ja-JP" altLang="en-US"/>
              <a:t>億円くらい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en-US" altLang="ja-JP" dirty="0"/>
              <a:t>3000, 1000, 100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en-US" altLang="ja-JP" dirty="0"/>
              <a:t>5,000 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1AD5640-7487-2029-AB0A-4244F06C3E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541DD-5C00-7A47-9BC3-F347D183980C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7087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CAE073-9A9E-793B-1797-D77EDC976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CFFC06C-FD4A-D6EB-4E78-6D195614A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B4D20D-74F8-D9D0-3A3B-82B9A3295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02FA1-C86C-44EC-A2AC-F63F370CEB8B}" type="datetimeFigureOut">
              <a:rPr kumimoji="1" lang="ja-JP" altLang="en-US" smtClean="0"/>
              <a:t>2024/11/27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D47408-09D5-3A30-EDA9-C345E2D64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EF1B69-A047-7630-FB4C-B862759F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1E9-BB5D-4E04-A029-511DC9C744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131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2771FD-FB28-ADF6-DAFE-ADE66263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E360543-9A73-C3FC-2A06-F10BEC3F2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A6928A-8D3F-8F35-D026-6F5FF8834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02FA1-C86C-44EC-A2AC-F63F370CEB8B}" type="datetimeFigureOut">
              <a:rPr kumimoji="1" lang="ja-JP" altLang="en-US" smtClean="0"/>
              <a:t>2024/11/27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F0406D1-CFA4-AA93-5A2C-042D2E379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7B7F7A-3519-C1E9-46CB-912A627D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1E9-BB5D-4E04-A029-511DC9C744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9563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9238974-32CC-7022-EE3F-97B87740D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7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ECAFAB1-DC55-0C1C-9128-F991B493A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7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F248C7C-DCE8-4A91-67F5-4C7A5E773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02FA1-C86C-44EC-A2AC-F63F370CEB8B}" type="datetimeFigureOut">
              <a:rPr kumimoji="1" lang="ja-JP" altLang="en-US" smtClean="0"/>
              <a:t>2024/11/27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A843D2-DAAA-F503-D3F0-C2BB51B57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58D0-B1D4-F11A-6BC7-679E8317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1E9-BB5D-4E04-A029-511DC9C744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3522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5FD657-79CE-79F1-9C2B-FFFD6EC97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BC1E82-BDAF-1D46-2237-09D26DC2A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DB1686E-93B4-8181-EC65-4CF4C3EE9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02FA1-C86C-44EC-A2AC-F63F370CEB8B}" type="datetimeFigureOut">
              <a:rPr kumimoji="1" lang="ja-JP" altLang="en-US" smtClean="0"/>
              <a:t>2024/11/27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9A1B3E-24D9-62DE-7647-F7E947A71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631DC6-F58F-EEF3-30E3-3EFE5C725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1E9-BB5D-4E04-A029-511DC9C744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2118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46CC7C-B87D-0DB1-6169-23753026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00F93F-5F6C-DC6B-0722-075962658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1A620F3-8989-0B33-8F8C-C08517D07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02FA1-C86C-44EC-A2AC-F63F370CEB8B}" type="datetimeFigureOut">
              <a:rPr kumimoji="1" lang="ja-JP" altLang="en-US" smtClean="0"/>
              <a:t>2024/11/27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01E3AA-8F72-3ADD-D73F-8E6141151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B61238F-9ABC-8881-6A86-2C32CE66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1E9-BB5D-4E04-A029-511DC9C744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3815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260A36-9E8F-D90A-0382-8CB02FF9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D00830-905F-64AA-A19C-1CDD4224B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27BC0A8-1821-2A24-52D5-552A4DB8E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535DE6F-B478-EBCB-A6BB-43B5B90B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02FA1-C86C-44EC-A2AC-F63F370CEB8B}" type="datetimeFigureOut">
              <a:rPr kumimoji="1" lang="ja-JP" altLang="en-US" smtClean="0"/>
              <a:t>2024/11/27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4B53474-DCAB-4A29-E404-B41FC7041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1666716-F78B-3CC7-8CF2-686256F20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1E9-BB5D-4E04-A029-511DC9C744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7109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C53548-C9A0-1971-85E6-42FF2C90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299BD99-BF9B-8ECE-30BE-42DEF6CF3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5042E33-A640-D058-504F-5547B95A8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7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CFD4519-469C-E001-21F8-DAF9337F84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FBE8330-A177-9644-6C97-60FBD31932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7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A2AA65D-B16E-4684-4914-35947270B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02FA1-C86C-44EC-A2AC-F63F370CEB8B}" type="datetimeFigureOut">
              <a:rPr kumimoji="1" lang="ja-JP" altLang="en-US" smtClean="0"/>
              <a:t>2024/11/27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8A4215B-BBA8-D475-903C-4D830AAF1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029F6CC-CDC8-CF73-A7FE-52F6F6C77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1E9-BB5D-4E04-A029-511DC9C744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478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2FF753-8CC5-3D62-D7FE-89C5ED0BE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57C7A47-D544-CDFC-AE9F-0817D8AA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02FA1-C86C-44EC-A2AC-F63F370CEB8B}" type="datetimeFigureOut">
              <a:rPr kumimoji="1" lang="ja-JP" altLang="en-US" smtClean="0"/>
              <a:t>2024/11/27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768610E-9009-FF88-DC52-7CD6DE295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B2D676C-2378-A2C3-74BE-8620F115A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1E9-BB5D-4E04-A029-511DC9C744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050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08ADCA1-FE0A-5489-DE25-B72F06753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02FA1-C86C-44EC-A2AC-F63F370CEB8B}" type="datetimeFigureOut">
              <a:rPr kumimoji="1" lang="ja-JP" altLang="en-US" smtClean="0"/>
              <a:t>2024/11/27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A66FCF1-8486-6F50-7674-2A9F9CF7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1B884E-7EAF-8EA5-5E08-24BADAF4F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1E9-BB5D-4E04-A029-511DC9C744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6312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3D76DA-1DB1-6AE8-A5D7-BCC153C91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19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68BA37-9B30-CC53-E62E-5ED8E2D08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CA823FC-0FC8-0D47-EB57-F6EB5CB44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7117A3F-FCA8-BB6D-2EE1-53A0E4725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02FA1-C86C-44EC-A2AC-F63F370CEB8B}" type="datetimeFigureOut">
              <a:rPr kumimoji="1" lang="ja-JP" altLang="en-US" smtClean="0"/>
              <a:t>2024/11/27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0569296-E9C0-4333-491D-5598E85FD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9CA9619-2735-8400-7BF5-99A3C370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1E9-BB5D-4E04-A029-511DC9C744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357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3A4297-3142-C815-DAAB-DCD97BF7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19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5447D3C-645D-BB25-073D-61BD8C2C84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10F2024-D2F5-FF1F-B9D7-C176E2A97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BC04B72-55A4-633E-FFF8-4AB4247BF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02FA1-C86C-44EC-A2AC-F63F370CEB8B}" type="datetimeFigureOut">
              <a:rPr kumimoji="1" lang="ja-JP" altLang="en-US" smtClean="0"/>
              <a:t>2024/11/27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1FE1B98-E94C-F2F9-30CF-7083768C1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A457BF8-0C91-E5F4-D0DC-DE83C77C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F71E9-BB5D-4E04-A029-511DC9C744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8933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69EED80-EAB3-2B9B-E2FB-D12DC9D3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A159D7D-3E76-C8D8-9C15-02BB127C8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32ED26-F52F-8D65-C729-6FE875E0E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02FA1-C86C-44EC-A2AC-F63F370CEB8B}" type="datetimeFigureOut">
              <a:rPr kumimoji="1" lang="ja-JP" altLang="en-US" smtClean="0"/>
              <a:t>2024/11/27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544D28-0AE3-190A-1023-9A4359E9C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B4C570-959D-45DF-6A8B-CA24CC85A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6F71E9-BB5D-4E04-A029-511DC9C744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0107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f.kagawa.lg.jp/documents/40773/kannkoukyakudoutaityousa_sokuhoubann4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nka.go.jp/seisaku/bijutsukan_hakubutsukan/shinko/suii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モニター, 異なる, 横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9A67491D-62E5-EC0D-990F-6E36BE918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51" y="-191924"/>
            <a:ext cx="6858000" cy="6858000"/>
          </a:xfrm>
          <a:prstGeom prst="rect">
            <a:avLst/>
          </a:prstGeom>
        </p:spPr>
      </p:pic>
      <p:pic>
        <p:nvPicPr>
          <p:cNvPr id="10" name="グラフィックス 9" descr="ホーム 単色塗りつぶし">
            <a:extLst>
              <a:ext uri="{FF2B5EF4-FFF2-40B4-BE49-F238E27FC236}">
                <a16:creationId xmlns:a16="http://schemas.microsoft.com/office/drawing/2014/main" id="{A96D7F73-F060-13A4-6813-C8252C325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9501" y="4794879"/>
            <a:ext cx="681613" cy="68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60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569ED-7D02-09F5-8ECF-6C0DE860C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F1349188-7C3F-5B4F-BB0F-ECDA05CA36CE}"/>
              </a:ext>
            </a:extLst>
          </p:cNvPr>
          <p:cNvGrpSpPr/>
          <p:nvPr/>
        </p:nvGrpSpPr>
        <p:grpSpPr>
          <a:xfrm>
            <a:off x="2122240" y="160421"/>
            <a:ext cx="6858000" cy="6858000"/>
            <a:chOff x="2122240" y="160421"/>
            <a:chExt cx="6858000" cy="6858000"/>
          </a:xfrm>
        </p:grpSpPr>
        <p:pic>
          <p:nvPicPr>
            <p:cNvPr id="7" name="図 6" descr="モニター, 異なる, 横, コンピュータ が含まれている画像&#10;&#10;自動的に生成された説明">
              <a:extLst>
                <a:ext uri="{FF2B5EF4-FFF2-40B4-BE49-F238E27FC236}">
                  <a16:creationId xmlns:a16="http://schemas.microsoft.com/office/drawing/2014/main" id="{675B5727-A837-6484-4479-1E071F8AE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2240" y="160421"/>
              <a:ext cx="6858000" cy="6858000"/>
            </a:xfrm>
            <a:prstGeom prst="rect">
              <a:avLst/>
            </a:prstGeom>
          </p:spPr>
        </p:pic>
        <p:pic>
          <p:nvPicPr>
            <p:cNvPr id="2" name="図 1" descr="テレビゲームのメニュー&#10;&#10;低い精度で自動的に生成された説明">
              <a:extLst>
                <a:ext uri="{FF2B5EF4-FFF2-40B4-BE49-F238E27FC236}">
                  <a16:creationId xmlns:a16="http://schemas.microsoft.com/office/drawing/2014/main" id="{6EE2DA52-187D-A148-6AE6-89F87B04E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32" t="11606" r="15926" b="36465"/>
            <a:stretch/>
          </p:blipFill>
          <p:spPr>
            <a:xfrm>
              <a:off x="2410451" y="992970"/>
              <a:ext cx="6297882" cy="4892842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2749584-73D7-A6D8-D5D8-834A24CDB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1891" y="3980171"/>
              <a:ext cx="2478944" cy="1895250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45FEFCD7-C7CF-5363-9E72-479A5D47D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9772" y="3969780"/>
              <a:ext cx="2478944" cy="189525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ED208D0-0B4D-EEB8-E81B-C2017E3E3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7113" t="-2171" r="49114" b="2171"/>
            <a:stretch/>
          </p:blipFill>
          <p:spPr>
            <a:xfrm>
              <a:off x="2410451" y="3951492"/>
              <a:ext cx="341440" cy="1895250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1CCEBA4C-5E98-C2DD-9B33-BE58DAAB2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75115"/>
            <a:stretch/>
          </p:blipFill>
          <p:spPr>
            <a:xfrm>
              <a:off x="5103239" y="3529584"/>
              <a:ext cx="998554" cy="2335446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15BD7FCC-6372-4463-5529-034FDEEF1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8731"/>
            <a:stretch/>
          </p:blipFill>
          <p:spPr>
            <a:xfrm>
              <a:off x="8428981" y="3969780"/>
              <a:ext cx="279352" cy="1895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3274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23E006D-C54E-32B2-3D22-A95DA5C46C6D}"/>
              </a:ext>
            </a:extLst>
          </p:cNvPr>
          <p:cNvGrpSpPr/>
          <p:nvPr/>
        </p:nvGrpSpPr>
        <p:grpSpPr>
          <a:xfrm>
            <a:off x="2448951" y="-191924"/>
            <a:ext cx="6858000" cy="6858000"/>
            <a:chOff x="2448951" y="-191924"/>
            <a:chExt cx="6858000" cy="6858000"/>
          </a:xfrm>
        </p:grpSpPr>
        <p:pic>
          <p:nvPicPr>
            <p:cNvPr id="4" name="図 3" descr="モニター, 異なる, 横, コンピュータ が含まれている画像&#10;&#10;自動的に生成された説明">
              <a:extLst>
                <a:ext uri="{FF2B5EF4-FFF2-40B4-BE49-F238E27FC236}">
                  <a16:creationId xmlns:a16="http://schemas.microsoft.com/office/drawing/2014/main" id="{27FCB2D1-1B70-D2DA-D4EE-2C9135A68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8951" y="-191924"/>
              <a:ext cx="6858000" cy="6858000"/>
            </a:xfrm>
            <a:prstGeom prst="rect">
              <a:avLst/>
            </a:prstGeom>
          </p:spPr>
        </p:pic>
        <p:pic>
          <p:nvPicPr>
            <p:cNvPr id="5" name="図 4" descr="テーブル, 大きい, 座る, 板 が含まれている画像&#10;&#10;自動的に生成された説明">
              <a:extLst>
                <a:ext uri="{FF2B5EF4-FFF2-40B4-BE49-F238E27FC236}">
                  <a16:creationId xmlns:a16="http://schemas.microsoft.com/office/drawing/2014/main" id="{F09D1AE3-5B22-087F-47D9-54AE5F6FF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51" r="11453"/>
            <a:stretch/>
          </p:blipFill>
          <p:spPr>
            <a:xfrm>
              <a:off x="2784565" y="666073"/>
              <a:ext cx="6148420" cy="4840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0068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B70D15E6-167E-745F-2AD7-FC3038B7A59B}"/>
              </a:ext>
            </a:extLst>
          </p:cNvPr>
          <p:cNvGrpSpPr/>
          <p:nvPr/>
        </p:nvGrpSpPr>
        <p:grpSpPr>
          <a:xfrm>
            <a:off x="2336656" y="0"/>
            <a:ext cx="6858000" cy="6858000"/>
            <a:chOff x="2336656" y="0"/>
            <a:chExt cx="6858000" cy="6858000"/>
          </a:xfrm>
        </p:grpSpPr>
        <p:pic>
          <p:nvPicPr>
            <p:cNvPr id="4" name="図 3" descr="モニター, 異なる, 横, コンピュータ が含まれている画像&#10;&#10;自動的に生成された説明">
              <a:extLst>
                <a:ext uri="{FF2B5EF4-FFF2-40B4-BE49-F238E27FC236}">
                  <a16:creationId xmlns:a16="http://schemas.microsoft.com/office/drawing/2014/main" id="{0E304C1F-401A-E07F-6D95-1A9FC6CA2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656" y="0"/>
              <a:ext cx="6858000" cy="6858000"/>
            </a:xfrm>
            <a:prstGeom prst="rect">
              <a:avLst/>
            </a:prstGeom>
          </p:spPr>
        </p:pic>
        <p:pic>
          <p:nvPicPr>
            <p:cNvPr id="5" name="図 4" descr="川の両側にある建物&#10;&#10;中程度の精度で自動的に生成された説明">
              <a:extLst>
                <a:ext uri="{FF2B5EF4-FFF2-40B4-BE49-F238E27FC236}">
                  <a16:creationId xmlns:a16="http://schemas.microsoft.com/office/drawing/2014/main" id="{50941C2C-2A21-9823-5B16-7DD018ADD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168" b="1"/>
            <a:stretch/>
          </p:blipFill>
          <p:spPr>
            <a:xfrm>
              <a:off x="2714626" y="830424"/>
              <a:ext cx="6118468" cy="4851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6339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DC08EE9F-EFB8-EE5C-FFF3-795FDA56985B}"/>
              </a:ext>
            </a:extLst>
          </p:cNvPr>
          <p:cNvGrpSpPr/>
          <p:nvPr/>
        </p:nvGrpSpPr>
        <p:grpSpPr>
          <a:xfrm>
            <a:off x="2439119" y="0"/>
            <a:ext cx="6858000" cy="6858000"/>
            <a:chOff x="2439119" y="0"/>
            <a:chExt cx="6858000" cy="6858000"/>
          </a:xfrm>
        </p:grpSpPr>
        <p:pic>
          <p:nvPicPr>
            <p:cNvPr id="4" name="図 3" descr="モニター, 異なる, 横, コンピュータ が含まれている画像&#10;&#10;自動的に生成された説明">
              <a:extLst>
                <a:ext uri="{FF2B5EF4-FFF2-40B4-BE49-F238E27FC236}">
                  <a16:creationId xmlns:a16="http://schemas.microsoft.com/office/drawing/2014/main" id="{7D5A72C0-18A3-564D-A192-E9A63B5D0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9119" y="0"/>
              <a:ext cx="6858000" cy="6858000"/>
            </a:xfrm>
            <a:prstGeom prst="rect">
              <a:avLst/>
            </a:prstGeom>
          </p:spPr>
        </p:pic>
        <p:pic>
          <p:nvPicPr>
            <p:cNvPr id="5" name="図 4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2AFC6761-BF68-602E-82C5-C2C369C3A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6" t="11145" r="16982" b="46382"/>
            <a:stretch/>
          </p:blipFill>
          <p:spPr>
            <a:xfrm>
              <a:off x="2796233" y="463297"/>
              <a:ext cx="6143772" cy="5591934"/>
            </a:xfrm>
            <a:prstGeom prst="rect">
              <a:avLst/>
            </a:prstGeom>
            <a:scene3d>
              <a:camera prst="orthographicFront">
                <a:rot lat="1800000" lon="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570955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913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405641F-C5B3-CEF5-F5C1-E52E06C2E407}"/>
              </a:ext>
            </a:extLst>
          </p:cNvPr>
          <p:cNvSpPr txBox="1"/>
          <p:nvPr/>
        </p:nvSpPr>
        <p:spPr>
          <a:xfrm>
            <a:off x="6074289" y="-1499486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毎年、どのくらいの被害が赤潮によって出ているのか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957DD70-4955-29F2-A34E-FC7D6DBB1758}"/>
              </a:ext>
            </a:extLst>
          </p:cNvPr>
          <p:cNvSpPr txBox="1"/>
          <p:nvPr/>
        </p:nvSpPr>
        <p:spPr>
          <a:xfrm>
            <a:off x="316104" y="1509698"/>
            <a:ext cx="6128601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令和</a:t>
            </a:r>
            <a:r>
              <a:rPr lang="en-US" altLang="ja-JP" dirty="0">
                <a:latin typeface="MS Gothic" panose="020B0609070205080204" pitchFamily="49" charset="-128"/>
                <a:ea typeface="MS Gothic" panose="020B0609070205080204" pitchFamily="49" charset="-128"/>
              </a:rPr>
              <a:t>4</a:t>
            </a:r>
            <a:r>
              <a:rPr lang="ja-JP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年、日本での延べ宿泊者数は</a:t>
            </a:r>
            <a:r>
              <a:rPr lang="en-US" altLang="ja-JP" dirty="0">
                <a:latin typeface="MS Gothic" panose="020B0609070205080204" pitchFamily="49" charset="-128"/>
                <a:ea typeface="MS Gothic" panose="020B0609070205080204" pitchFamily="49" charset="-128"/>
              </a:rPr>
              <a:t>6</a:t>
            </a:r>
            <a:r>
              <a:rPr lang="ja-JP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億人であった。</a:t>
            </a:r>
            <a:endParaRPr lang="en-US" altLang="ja-JP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同年、栗林公園、屋島、琴平、小豆島に</a:t>
            </a:r>
            <a:r>
              <a:rPr lang="en-US" altLang="ja-JP" dirty="0">
                <a:latin typeface="MS Gothic" panose="020B0609070205080204" pitchFamily="49" charset="-128"/>
                <a:ea typeface="MS Gothic" panose="020B0609070205080204" pitchFamily="49" charset="-128"/>
              </a:rPr>
              <a:t>347</a:t>
            </a:r>
            <a:r>
              <a:rPr lang="ja-JP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万人が訪問</a:t>
            </a:r>
            <a:endParaRPr lang="en-US" altLang="ja-JP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タブレット一回の貸し出しを</a:t>
            </a:r>
            <a:r>
              <a:rPr lang="en-US" altLang="ja-JP" dirty="0">
                <a:latin typeface="MS Gothic" panose="020B0609070205080204" pitchFamily="49" charset="-128"/>
                <a:ea typeface="MS Gothic" panose="020B0609070205080204" pitchFamily="49" charset="-128"/>
              </a:rPr>
              <a:t>500</a:t>
            </a:r>
            <a:r>
              <a:rPr lang="ja-JP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円とする。</a:t>
            </a:r>
            <a:endParaRPr lang="en-US" altLang="ja-JP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ja-JP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C6ACAF21-9F00-DB14-30A0-4F677E79540A}"/>
              </a:ext>
            </a:extLst>
          </p:cNvPr>
          <p:cNvSpPr/>
          <p:nvPr/>
        </p:nvSpPr>
        <p:spPr>
          <a:xfrm>
            <a:off x="9679088" y="1393175"/>
            <a:ext cx="2212109" cy="221210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1DE6D4A8-C66E-80A6-9538-9EFAE5D50B7C}"/>
              </a:ext>
            </a:extLst>
          </p:cNvPr>
          <p:cNvSpPr/>
          <p:nvPr/>
        </p:nvSpPr>
        <p:spPr>
          <a:xfrm>
            <a:off x="9932912" y="1937771"/>
            <a:ext cx="1649760" cy="1649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411FFA16-3E88-69EE-8B4F-58FD6E65A08A}"/>
              </a:ext>
            </a:extLst>
          </p:cNvPr>
          <p:cNvSpPr/>
          <p:nvPr/>
        </p:nvSpPr>
        <p:spPr>
          <a:xfrm>
            <a:off x="10241456" y="2500089"/>
            <a:ext cx="1095077" cy="1095077"/>
          </a:xfrm>
          <a:prstGeom prst="ellipse">
            <a:avLst/>
          </a:prstGeom>
          <a:solidFill>
            <a:srgbClr val="77D4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3A55C73-66BA-2A7D-1FA9-79027FFCC099}"/>
              </a:ext>
            </a:extLst>
          </p:cNvPr>
          <p:cNvSpPr txBox="1"/>
          <p:nvPr/>
        </p:nvSpPr>
        <p:spPr>
          <a:xfrm>
            <a:off x="10347779" y="1535124"/>
            <a:ext cx="1291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chemeClr val="bg1"/>
                </a:solidFill>
              </a:rPr>
              <a:t>TAM</a:t>
            </a:r>
            <a:endParaRPr lang="ja-JP" altLang="en-US" sz="2400" b="1">
              <a:solidFill>
                <a:schemeClr val="bg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FA0C254-ADBF-4899-2A75-2F5F9FCC1C00}"/>
              </a:ext>
            </a:extLst>
          </p:cNvPr>
          <p:cNvSpPr txBox="1"/>
          <p:nvPr/>
        </p:nvSpPr>
        <p:spPr>
          <a:xfrm>
            <a:off x="10348093" y="2051263"/>
            <a:ext cx="1095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chemeClr val="bg1"/>
                </a:solidFill>
              </a:rPr>
              <a:t>SAM</a:t>
            </a:r>
            <a:endParaRPr lang="ja-JP" altLang="en-US" sz="2400" b="1">
              <a:solidFill>
                <a:schemeClr val="bg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2CD2AD7-CCF3-CD30-0D2E-CD0054A42AB7}"/>
              </a:ext>
            </a:extLst>
          </p:cNvPr>
          <p:cNvSpPr txBox="1"/>
          <p:nvPr/>
        </p:nvSpPr>
        <p:spPr>
          <a:xfrm>
            <a:off x="10336496" y="2754616"/>
            <a:ext cx="1118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chemeClr val="bg1"/>
                </a:solidFill>
              </a:rPr>
              <a:t>SOM</a:t>
            </a:r>
            <a:endParaRPr lang="ja-JP" altLang="en-US" sz="2400" b="1">
              <a:solidFill>
                <a:schemeClr val="bg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9D78A95-542C-8B6C-8BAC-E54EC03A0180}"/>
              </a:ext>
            </a:extLst>
          </p:cNvPr>
          <p:cNvSpPr txBox="1"/>
          <p:nvPr/>
        </p:nvSpPr>
        <p:spPr>
          <a:xfrm>
            <a:off x="751925" y="5810886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5,000(</a:t>
            </a:r>
            <a:r>
              <a:rPr lang="ja-JP" altLang="en-US">
                <a:solidFill>
                  <a:schemeClr val="bg1"/>
                </a:solidFill>
              </a:rPr>
              <a:t>円</a:t>
            </a:r>
            <a:r>
              <a:rPr lang="en-US" altLang="ja-JP" dirty="0">
                <a:solidFill>
                  <a:schemeClr val="bg1"/>
                </a:solidFill>
              </a:rPr>
              <a:t>)×6000</a:t>
            </a:r>
            <a:r>
              <a:rPr lang="ja-JP" altLang="en-US">
                <a:solidFill>
                  <a:schemeClr val="bg1"/>
                </a:solidFill>
              </a:rPr>
              <a:t>万</a:t>
            </a:r>
            <a:r>
              <a:rPr lang="en-US" altLang="ja-JP" dirty="0">
                <a:solidFill>
                  <a:schemeClr val="bg1"/>
                </a:solidFill>
              </a:rPr>
              <a:t>(</a:t>
            </a:r>
            <a:r>
              <a:rPr lang="ja-JP" altLang="en-US">
                <a:solidFill>
                  <a:schemeClr val="bg1"/>
                </a:solidFill>
              </a:rPr>
              <a:t>人</a:t>
            </a:r>
            <a:r>
              <a:rPr lang="en-US" altLang="ja-JP" dirty="0">
                <a:solidFill>
                  <a:schemeClr val="bg1"/>
                </a:solidFill>
              </a:rPr>
              <a:t>)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84B1A8D-7B38-B5C9-18C2-A5B88AC3E47E}"/>
              </a:ext>
            </a:extLst>
          </p:cNvPr>
          <p:cNvSpPr txBox="1"/>
          <p:nvPr/>
        </p:nvSpPr>
        <p:spPr>
          <a:xfrm>
            <a:off x="4253923" y="5743768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5,000(</a:t>
            </a:r>
            <a:r>
              <a:rPr lang="ja-JP" altLang="en-US">
                <a:solidFill>
                  <a:schemeClr val="bg1"/>
                </a:solidFill>
              </a:rPr>
              <a:t>円</a:t>
            </a:r>
            <a:r>
              <a:rPr lang="en-US" altLang="ja-JP" dirty="0">
                <a:solidFill>
                  <a:schemeClr val="bg1"/>
                </a:solidFill>
              </a:rPr>
              <a:t>)×2100</a:t>
            </a:r>
            <a:r>
              <a:rPr lang="ja-JP" altLang="en-US">
                <a:solidFill>
                  <a:schemeClr val="bg1"/>
                </a:solidFill>
              </a:rPr>
              <a:t>万</a:t>
            </a:r>
            <a:r>
              <a:rPr lang="en-US" altLang="ja-JP" dirty="0">
                <a:solidFill>
                  <a:schemeClr val="bg1"/>
                </a:solidFill>
              </a:rPr>
              <a:t>(</a:t>
            </a:r>
            <a:r>
              <a:rPr lang="ja-JP" altLang="en-US">
                <a:solidFill>
                  <a:schemeClr val="bg1"/>
                </a:solidFill>
              </a:rPr>
              <a:t>人</a:t>
            </a:r>
            <a:r>
              <a:rPr lang="en-US" altLang="ja-JP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94BB61C-7AAE-0625-F68D-DE74C0F1DCE2}"/>
              </a:ext>
            </a:extLst>
          </p:cNvPr>
          <p:cNvSpPr txBox="1"/>
          <p:nvPr/>
        </p:nvSpPr>
        <p:spPr>
          <a:xfrm>
            <a:off x="7922918" y="5688358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5,000(</a:t>
            </a:r>
            <a:r>
              <a:rPr lang="ja-JP" altLang="en-US">
                <a:solidFill>
                  <a:schemeClr val="bg1"/>
                </a:solidFill>
              </a:rPr>
              <a:t>円</a:t>
            </a:r>
            <a:r>
              <a:rPr lang="en-US" altLang="ja-JP" dirty="0">
                <a:solidFill>
                  <a:schemeClr val="bg1"/>
                </a:solidFill>
              </a:rPr>
              <a:t>)×9</a:t>
            </a:r>
            <a:r>
              <a:rPr lang="ja-JP" altLang="en-US">
                <a:solidFill>
                  <a:schemeClr val="bg1"/>
                </a:solidFill>
              </a:rPr>
              <a:t>万</a:t>
            </a:r>
            <a:r>
              <a:rPr lang="en-US" altLang="ja-JP" dirty="0">
                <a:solidFill>
                  <a:schemeClr val="bg1"/>
                </a:solidFill>
              </a:rPr>
              <a:t>(</a:t>
            </a:r>
            <a:r>
              <a:rPr lang="ja-JP" altLang="en-US">
                <a:solidFill>
                  <a:schemeClr val="bg1"/>
                </a:solidFill>
              </a:rPr>
              <a:t>人</a:t>
            </a:r>
            <a:r>
              <a:rPr lang="en-US" altLang="ja-JP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AB36401A-CA12-32AB-B395-347832DA96B4}"/>
              </a:ext>
            </a:extLst>
          </p:cNvPr>
          <p:cNvCxnSpPr>
            <a:cxnSpLocks/>
            <a:stCxn id="24" idx="7"/>
            <a:endCxn id="5" idx="1"/>
          </p:cNvCxnSpPr>
          <p:nvPr/>
        </p:nvCxnSpPr>
        <p:spPr>
          <a:xfrm flipV="1">
            <a:off x="3102297" y="1717133"/>
            <a:ext cx="6900749" cy="220961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8018A837-CD8E-6368-5C0A-16900F2F22DE}"/>
              </a:ext>
            </a:extLst>
          </p:cNvPr>
          <p:cNvCxnSpPr>
            <a:cxnSpLocks/>
          </p:cNvCxnSpPr>
          <p:nvPr/>
        </p:nvCxnSpPr>
        <p:spPr>
          <a:xfrm flipV="1">
            <a:off x="6387901" y="2547600"/>
            <a:ext cx="3812521" cy="116079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円/楕円 23">
            <a:extLst>
              <a:ext uri="{FF2B5EF4-FFF2-40B4-BE49-F238E27FC236}">
                <a16:creationId xmlns:a16="http://schemas.microsoft.com/office/drawing/2014/main" id="{E5AEDA4E-D1F4-2639-7A4F-8E71C02C1DDB}"/>
              </a:ext>
            </a:extLst>
          </p:cNvPr>
          <p:cNvSpPr/>
          <p:nvPr/>
        </p:nvSpPr>
        <p:spPr>
          <a:xfrm>
            <a:off x="277545" y="3442094"/>
            <a:ext cx="3309400" cy="33094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79C98CC-0EFD-D925-5966-AD28EFEAC176}"/>
              </a:ext>
            </a:extLst>
          </p:cNvPr>
          <p:cNvSpPr txBox="1"/>
          <p:nvPr/>
        </p:nvSpPr>
        <p:spPr>
          <a:xfrm>
            <a:off x="1417131" y="3605284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</a:rPr>
              <a:t>TAM</a:t>
            </a:r>
            <a:endParaRPr lang="ja-JP" altLang="en-US" sz="2800" b="1">
              <a:solidFill>
                <a:schemeClr val="bg1"/>
              </a:solidFill>
            </a:endParaRPr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6F30A0BC-CCA9-6589-82EB-51C36A1E75DD}"/>
              </a:ext>
            </a:extLst>
          </p:cNvPr>
          <p:cNvSpPr/>
          <p:nvPr/>
        </p:nvSpPr>
        <p:spPr>
          <a:xfrm>
            <a:off x="3766411" y="3407328"/>
            <a:ext cx="3309400" cy="3309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DFBFBAA-97C5-60C9-AD0A-956ADA4080ED}"/>
              </a:ext>
            </a:extLst>
          </p:cNvPr>
          <p:cNvSpPr txBox="1"/>
          <p:nvPr/>
        </p:nvSpPr>
        <p:spPr>
          <a:xfrm>
            <a:off x="4905997" y="3570518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</a:rPr>
              <a:t>SAM</a:t>
            </a:r>
            <a:endParaRPr lang="ja-JP" altLang="en-US" sz="2800" b="1">
              <a:solidFill>
                <a:schemeClr val="bg1"/>
              </a:solidFill>
            </a:endParaRPr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FFCB9012-E1EC-8285-30BE-6439473362FA}"/>
              </a:ext>
            </a:extLst>
          </p:cNvPr>
          <p:cNvSpPr/>
          <p:nvPr/>
        </p:nvSpPr>
        <p:spPr>
          <a:xfrm>
            <a:off x="7275777" y="3361762"/>
            <a:ext cx="3309400" cy="3309400"/>
          </a:xfrm>
          <a:prstGeom prst="ellipse">
            <a:avLst/>
          </a:prstGeom>
          <a:solidFill>
            <a:srgbClr val="77D4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76B8FEB-1916-7C6A-AEBD-D9BB75107DDD}"/>
              </a:ext>
            </a:extLst>
          </p:cNvPr>
          <p:cNvSpPr txBox="1"/>
          <p:nvPr/>
        </p:nvSpPr>
        <p:spPr>
          <a:xfrm>
            <a:off x="8415363" y="3524952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</a:rPr>
              <a:t>SOM</a:t>
            </a:r>
            <a:endParaRPr lang="ja-JP" altLang="en-US" sz="2800" b="1">
              <a:solidFill>
                <a:schemeClr val="bg1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8FC98BD-7A0D-4E6B-88A5-639BE50F6AA5}"/>
              </a:ext>
            </a:extLst>
          </p:cNvPr>
          <p:cNvSpPr txBox="1"/>
          <p:nvPr/>
        </p:nvSpPr>
        <p:spPr>
          <a:xfrm>
            <a:off x="416313" y="4630250"/>
            <a:ext cx="30171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日本の市場規模</a:t>
            </a:r>
            <a:endParaRPr lang="en-US" altLang="ja-JP" b="1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ja-JP" altLang="en-US" sz="44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約</a:t>
            </a:r>
            <a:r>
              <a:rPr lang="en-US" altLang="ja-JP" sz="44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3000</a:t>
            </a:r>
            <a:r>
              <a:rPr lang="ja-JP" altLang="en-US" sz="44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億円</a:t>
            </a:r>
            <a:endParaRPr lang="en-US" altLang="ja-JP" sz="4400" b="1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ja-JP" altLang="en-US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（</a:t>
            </a:r>
            <a:r>
              <a:rPr lang="en-US" altLang="ja-JP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6</a:t>
            </a:r>
            <a:r>
              <a:rPr lang="ja-JP" altLang="en-US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億</a:t>
            </a:r>
            <a:r>
              <a:rPr lang="en-US" altLang="ja-JP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×500</a:t>
            </a:r>
            <a:r>
              <a:rPr lang="ja-JP" altLang="en-US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円）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0697C4D-C057-A900-294C-A148E6283DAF}"/>
              </a:ext>
            </a:extLst>
          </p:cNvPr>
          <p:cNvSpPr txBox="1"/>
          <p:nvPr/>
        </p:nvSpPr>
        <p:spPr>
          <a:xfrm>
            <a:off x="3958526" y="4380286"/>
            <a:ext cx="301717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香川</a:t>
            </a:r>
            <a:r>
              <a:rPr lang="en-US" altLang="ja-JP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4</a:t>
            </a:r>
            <a:r>
              <a:rPr lang="ja-JP" altLang="en-US" b="1" dirty="0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か所</a:t>
            </a:r>
            <a:r>
              <a:rPr lang="ja-JP" altLang="en-US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のみを</a:t>
            </a:r>
            <a:endParaRPr lang="en-US" altLang="ja-JP" b="1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ja-JP" altLang="en-US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考えた時の市場規模</a:t>
            </a:r>
            <a:endParaRPr lang="en-US" altLang="ja-JP" b="1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ja-JP" altLang="en-US" sz="44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約</a:t>
            </a:r>
            <a:r>
              <a:rPr lang="en-US" altLang="ja-JP" sz="44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18.3</a:t>
            </a:r>
            <a:r>
              <a:rPr lang="ja-JP" altLang="en-US" sz="44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億円</a:t>
            </a:r>
            <a:endParaRPr lang="en-US" altLang="ja-JP" sz="4400" b="1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ja-JP" altLang="en-US" b="1" dirty="0">
                <a:solidFill>
                  <a:prstClr val="white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（</a:t>
            </a:r>
            <a:r>
              <a:rPr lang="en-US" altLang="ja-JP" b="1" dirty="0">
                <a:solidFill>
                  <a:prstClr val="white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367</a:t>
            </a:r>
            <a:r>
              <a:rPr lang="ja-JP" altLang="en-US" b="1" dirty="0">
                <a:solidFill>
                  <a:prstClr val="white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万人</a:t>
            </a:r>
            <a:r>
              <a:rPr lang="en-US" altLang="ja-JP" b="1" dirty="0">
                <a:solidFill>
                  <a:prstClr val="white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×500</a:t>
            </a:r>
            <a:r>
              <a:rPr lang="ja-JP" altLang="en-US" b="1" dirty="0">
                <a:solidFill>
                  <a:prstClr val="white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円）</a:t>
            </a:r>
            <a:endParaRPr lang="en-US" altLang="ja-JP" sz="4400" b="1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ja-JP" altLang="en-US" sz="4000" b="1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EE2FACE-7E2D-784A-EB28-E2BB81A47621}"/>
              </a:ext>
            </a:extLst>
          </p:cNvPr>
          <p:cNvSpPr txBox="1"/>
          <p:nvPr/>
        </p:nvSpPr>
        <p:spPr>
          <a:xfrm>
            <a:off x="7563761" y="4555333"/>
            <a:ext cx="273344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想定ターゲット</a:t>
            </a:r>
            <a:br>
              <a:rPr lang="en-US" altLang="ja-JP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</a:br>
            <a:r>
              <a:rPr lang="ja-JP" altLang="en-US" sz="44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約</a:t>
            </a:r>
            <a:r>
              <a:rPr lang="en-US" altLang="ja-JP" sz="44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5.5</a:t>
            </a:r>
            <a:r>
              <a:rPr lang="ja-JP" altLang="en-US" sz="44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億円</a:t>
            </a:r>
            <a:endParaRPr lang="en-US" altLang="ja-JP" sz="4400" b="1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ja-JP" altLang="en-US" b="1" dirty="0">
                <a:solidFill>
                  <a:prstClr val="white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（訪問客の</a:t>
            </a:r>
            <a:r>
              <a:rPr lang="en-US" altLang="ja-JP" b="1" dirty="0">
                <a:solidFill>
                  <a:prstClr val="white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30%</a:t>
            </a:r>
            <a:r>
              <a:rPr lang="ja-JP" altLang="en-US" b="1" dirty="0">
                <a:solidFill>
                  <a:prstClr val="white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が利用</a:t>
            </a:r>
            <a:endParaRPr lang="en-US" altLang="ja-JP" b="1" dirty="0">
              <a:solidFill>
                <a:prstClr val="white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en-US" altLang="ja-JP" b="1" dirty="0">
                <a:solidFill>
                  <a:prstClr val="white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=SAM</a:t>
            </a:r>
            <a:r>
              <a:rPr lang="ja-JP" altLang="en-US" b="1" dirty="0">
                <a:solidFill>
                  <a:prstClr val="white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の</a:t>
            </a:r>
            <a:r>
              <a:rPr lang="en-US" altLang="ja-JP" b="1" dirty="0">
                <a:solidFill>
                  <a:prstClr val="white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30%</a:t>
            </a:r>
            <a:r>
              <a:rPr lang="ja-JP" altLang="en-US" b="1" dirty="0">
                <a:solidFill>
                  <a:prstClr val="white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）</a:t>
            </a:r>
            <a:endParaRPr lang="en-US" altLang="ja-JP" b="1" dirty="0">
              <a:solidFill>
                <a:prstClr val="white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46810AE9-1B60-7B92-4A3A-95A6A4BCFFF7}"/>
              </a:ext>
            </a:extLst>
          </p:cNvPr>
          <p:cNvCxnSpPr>
            <a:cxnSpLocks/>
          </p:cNvCxnSpPr>
          <p:nvPr/>
        </p:nvCxnSpPr>
        <p:spPr>
          <a:xfrm flipV="1">
            <a:off x="9786695" y="3308360"/>
            <a:ext cx="880467" cy="29692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DA27E0C-CFB7-180D-3150-ED1BDA066FB1}"/>
              </a:ext>
            </a:extLst>
          </p:cNvPr>
          <p:cNvSpPr/>
          <p:nvPr/>
        </p:nvSpPr>
        <p:spPr>
          <a:xfrm>
            <a:off x="0" y="-2488"/>
            <a:ext cx="12192000" cy="1111614"/>
          </a:xfrm>
          <a:prstGeom prst="rect">
            <a:avLst/>
          </a:prstGeom>
          <a:gradFill flip="none" rotWithShape="1">
            <a:gsLst>
              <a:gs pos="0">
                <a:srgbClr val="FFECB3"/>
              </a:gs>
              <a:gs pos="50000">
                <a:srgbClr val="FFF1D1"/>
              </a:gs>
              <a:gs pos="100000">
                <a:srgbClr val="FFF9DE"/>
              </a:gs>
            </a:gsLst>
            <a:lin ang="0" scaled="1"/>
            <a:tileRect/>
          </a:gradFill>
          <a:ln>
            <a:solidFill>
              <a:srgbClr val="FAB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ja-JP" altLang="en-US">
              <a:solidFill>
                <a:prstClr val="black"/>
              </a:solidFill>
              <a:latin typeface="Trebuchet MS" panose="020B0703020202090204" pitchFamily="34" charset="0"/>
              <a:ea typeface="MS PGothic" panose="020B0600070205080204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E770CF7-D234-9E2F-FC65-97B4AA5AC587}"/>
              </a:ext>
            </a:extLst>
          </p:cNvPr>
          <p:cNvSpPr txBox="1"/>
          <p:nvPr/>
        </p:nvSpPr>
        <p:spPr>
          <a:xfrm>
            <a:off x="391489" y="132323"/>
            <a:ext cx="11922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kumimoji="0" lang="ja-JP" altLang="en-US" sz="4800" dirty="0">
                <a:solidFill>
                  <a:prstClr val="black"/>
                </a:solidFill>
                <a:latin typeface="Gill Sans MT" panose="020B0502020104020203"/>
                <a:ea typeface="HGｺﾞｼｯｸE" panose="020B0909000000000000" pitchFamily="49" charset="-128"/>
              </a:rPr>
              <a:t>市場規模（香川県の４か所のみに設置）</a:t>
            </a:r>
            <a:endParaRPr kumimoji="0" lang="en-US" altLang="ja-JP" sz="4800" dirty="0">
              <a:solidFill>
                <a:prstClr val="black"/>
              </a:solidFill>
              <a:latin typeface="Gill Sans MT" panose="020B0502020104020203"/>
              <a:ea typeface="HGｺﾞｼｯｸE" panose="020B0909000000000000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D20EEFD-B5F3-8D78-FDAD-C89C98BA7B6D}"/>
              </a:ext>
            </a:extLst>
          </p:cNvPr>
          <p:cNvSpPr txBox="1"/>
          <p:nvPr/>
        </p:nvSpPr>
        <p:spPr>
          <a:xfrm>
            <a:off x="1136603" y="394383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最大市場規模</a:t>
            </a:r>
            <a:endParaRPr lang="en-US" altLang="ja-JP" b="1" dirty="0">
              <a:solidFill>
                <a:schemeClr val="bg1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5A4AA96-2F31-2B6B-91D4-6BB9E7D34485}"/>
              </a:ext>
            </a:extLst>
          </p:cNvPr>
          <p:cNvSpPr txBox="1"/>
          <p:nvPr/>
        </p:nvSpPr>
        <p:spPr>
          <a:xfrm>
            <a:off x="4577635" y="39342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>
                <a:solidFill>
                  <a:schemeClr val="bg1"/>
                </a:solidFill>
              </a:rPr>
              <a:t>最大市場規模</a:t>
            </a:r>
            <a:endParaRPr lang="en-US" altLang="ja-JP" b="1" dirty="0">
              <a:solidFill>
                <a:schemeClr val="bg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7A62511-5119-6023-57AD-CC2F0B648D87}"/>
              </a:ext>
            </a:extLst>
          </p:cNvPr>
          <p:cNvSpPr txBox="1"/>
          <p:nvPr/>
        </p:nvSpPr>
        <p:spPr>
          <a:xfrm>
            <a:off x="6074289" y="6602919"/>
            <a:ext cx="65300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3"/>
              </a:rPr>
              <a:t>pref.kagawa.lg.jp/documents/40773/kannkoukyakudoutaityousa_sokuhoubann4.pdf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69853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265BD2-706F-BCF5-9CE1-FB8DB3629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2865CAA-D403-729B-FD9C-A970780D7BB8}"/>
              </a:ext>
            </a:extLst>
          </p:cNvPr>
          <p:cNvSpPr txBox="1"/>
          <p:nvPr/>
        </p:nvSpPr>
        <p:spPr>
          <a:xfrm>
            <a:off x="6074289" y="-1499486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毎年、どのくらいの被害が赤潮によって出ているのか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CC9ADF0-B854-4637-D176-D9E8FFC8DD7C}"/>
              </a:ext>
            </a:extLst>
          </p:cNvPr>
          <p:cNvSpPr txBox="1"/>
          <p:nvPr/>
        </p:nvSpPr>
        <p:spPr>
          <a:xfrm>
            <a:off x="316103" y="1509698"/>
            <a:ext cx="593229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日本の観光者数</a:t>
            </a:r>
            <a:r>
              <a:rPr lang="en-US" altLang="ja-JP" dirty="0">
                <a:latin typeface="MS Gothic" panose="020B0609070205080204" pitchFamily="49" charset="-128"/>
                <a:ea typeface="MS Gothic" panose="020B0609070205080204" pitchFamily="49" charset="-128"/>
              </a:rPr>
              <a:t>6</a:t>
            </a:r>
            <a:r>
              <a:rPr lang="ja-JP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億人（</a:t>
            </a:r>
            <a:r>
              <a:rPr lang="en-US" altLang="ja-JP" dirty="0">
                <a:latin typeface="MS Gothic" panose="020B0609070205080204" pitchFamily="49" charset="-128"/>
                <a:ea typeface="MS Gothic" panose="020B0609070205080204" pitchFamily="49" charset="-128"/>
              </a:rPr>
              <a:t>R4</a:t>
            </a:r>
            <a:r>
              <a:rPr lang="ja-JP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年）に加えて、博物館への来客数</a:t>
            </a:r>
            <a:r>
              <a:rPr lang="en-US" altLang="ja-JP" dirty="0">
                <a:latin typeface="MS Gothic" panose="020B0609070205080204" pitchFamily="49" charset="-128"/>
                <a:ea typeface="MS Gothic" panose="020B0609070205080204" pitchFamily="49" charset="-128"/>
              </a:rPr>
              <a:t>3</a:t>
            </a:r>
            <a:r>
              <a:rPr lang="ja-JP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億人（</a:t>
            </a:r>
            <a:r>
              <a:rPr lang="en-US" altLang="ja-JP" dirty="0">
                <a:latin typeface="MS Gothic" panose="020B0609070205080204" pitchFamily="49" charset="-128"/>
                <a:ea typeface="MS Gothic" panose="020B0609070205080204" pitchFamily="49" charset="-128"/>
              </a:rPr>
              <a:t>H29</a:t>
            </a:r>
            <a:r>
              <a:rPr lang="ja-JP" alt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年）の市場規模</a:t>
            </a:r>
            <a:endParaRPr lang="en-US" altLang="ja-JP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ja-JP" dirty="0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F3CCB039-3702-DB70-ADB7-E4A1968909F5}"/>
              </a:ext>
            </a:extLst>
          </p:cNvPr>
          <p:cNvSpPr/>
          <p:nvPr/>
        </p:nvSpPr>
        <p:spPr>
          <a:xfrm>
            <a:off x="9679088" y="1393175"/>
            <a:ext cx="2212109" cy="221210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B59C822C-569E-7720-38B6-38C261115CDA}"/>
              </a:ext>
            </a:extLst>
          </p:cNvPr>
          <p:cNvSpPr/>
          <p:nvPr/>
        </p:nvSpPr>
        <p:spPr>
          <a:xfrm>
            <a:off x="9932912" y="1937771"/>
            <a:ext cx="1649760" cy="1649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D0AF3E44-E6B8-2253-B056-645C09D089CB}"/>
              </a:ext>
            </a:extLst>
          </p:cNvPr>
          <p:cNvSpPr/>
          <p:nvPr/>
        </p:nvSpPr>
        <p:spPr>
          <a:xfrm>
            <a:off x="10241456" y="2500089"/>
            <a:ext cx="1095077" cy="1095077"/>
          </a:xfrm>
          <a:prstGeom prst="ellipse">
            <a:avLst/>
          </a:prstGeom>
          <a:solidFill>
            <a:srgbClr val="77D4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17B7D1B-8042-A685-AF38-31DBC37E378F}"/>
              </a:ext>
            </a:extLst>
          </p:cNvPr>
          <p:cNvSpPr txBox="1"/>
          <p:nvPr/>
        </p:nvSpPr>
        <p:spPr>
          <a:xfrm>
            <a:off x="10347779" y="1535124"/>
            <a:ext cx="1291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chemeClr val="bg1"/>
                </a:solidFill>
              </a:rPr>
              <a:t>TAM</a:t>
            </a:r>
            <a:endParaRPr lang="ja-JP" altLang="en-US" sz="2400" b="1">
              <a:solidFill>
                <a:schemeClr val="bg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D49884F-9354-3C1C-42DD-D4706BC9624A}"/>
              </a:ext>
            </a:extLst>
          </p:cNvPr>
          <p:cNvSpPr txBox="1"/>
          <p:nvPr/>
        </p:nvSpPr>
        <p:spPr>
          <a:xfrm>
            <a:off x="10348093" y="2051263"/>
            <a:ext cx="1095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chemeClr val="bg1"/>
                </a:solidFill>
              </a:rPr>
              <a:t>SAM</a:t>
            </a:r>
            <a:endParaRPr lang="ja-JP" altLang="en-US" sz="2400" b="1">
              <a:solidFill>
                <a:schemeClr val="bg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DC5FB30-2934-561D-187E-6319D743E17C}"/>
              </a:ext>
            </a:extLst>
          </p:cNvPr>
          <p:cNvSpPr txBox="1"/>
          <p:nvPr/>
        </p:nvSpPr>
        <p:spPr>
          <a:xfrm>
            <a:off x="10336496" y="2754616"/>
            <a:ext cx="1118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chemeClr val="bg1"/>
                </a:solidFill>
              </a:rPr>
              <a:t>SOM</a:t>
            </a:r>
            <a:endParaRPr lang="ja-JP" altLang="en-US" sz="2400" b="1">
              <a:solidFill>
                <a:schemeClr val="bg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F2C3590-AB5A-2FD8-3C5D-6AD20ABE65D8}"/>
              </a:ext>
            </a:extLst>
          </p:cNvPr>
          <p:cNvSpPr txBox="1"/>
          <p:nvPr/>
        </p:nvSpPr>
        <p:spPr>
          <a:xfrm>
            <a:off x="751925" y="5810886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5,000(</a:t>
            </a:r>
            <a:r>
              <a:rPr lang="ja-JP" altLang="en-US">
                <a:solidFill>
                  <a:schemeClr val="bg1"/>
                </a:solidFill>
              </a:rPr>
              <a:t>円</a:t>
            </a:r>
            <a:r>
              <a:rPr lang="en-US" altLang="ja-JP" dirty="0">
                <a:solidFill>
                  <a:schemeClr val="bg1"/>
                </a:solidFill>
              </a:rPr>
              <a:t>)×6000</a:t>
            </a:r>
            <a:r>
              <a:rPr lang="ja-JP" altLang="en-US">
                <a:solidFill>
                  <a:schemeClr val="bg1"/>
                </a:solidFill>
              </a:rPr>
              <a:t>万</a:t>
            </a:r>
            <a:r>
              <a:rPr lang="en-US" altLang="ja-JP" dirty="0">
                <a:solidFill>
                  <a:schemeClr val="bg1"/>
                </a:solidFill>
              </a:rPr>
              <a:t>(</a:t>
            </a:r>
            <a:r>
              <a:rPr lang="ja-JP" altLang="en-US">
                <a:solidFill>
                  <a:schemeClr val="bg1"/>
                </a:solidFill>
              </a:rPr>
              <a:t>人</a:t>
            </a:r>
            <a:r>
              <a:rPr lang="en-US" altLang="ja-JP" dirty="0">
                <a:solidFill>
                  <a:schemeClr val="bg1"/>
                </a:solidFill>
              </a:rPr>
              <a:t>)</a:t>
            </a:r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B244083-0A96-EDB8-1E34-01AA870F3B18}"/>
              </a:ext>
            </a:extLst>
          </p:cNvPr>
          <p:cNvSpPr txBox="1"/>
          <p:nvPr/>
        </p:nvSpPr>
        <p:spPr>
          <a:xfrm>
            <a:off x="4253923" y="5743768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5,000(</a:t>
            </a:r>
            <a:r>
              <a:rPr lang="ja-JP" altLang="en-US">
                <a:solidFill>
                  <a:schemeClr val="bg1"/>
                </a:solidFill>
              </a:rPr>
              <a:t>円</a:t>
            </a:r>
            <a:r>
              <a:rPr lang="en-US" altLang="ja-JP" dirty="0">
                <a:solidFill>
                  <a:schemeClr val="bg1"/>
                </a:solidFill>
              </a:rPr>
              <a:t>)×2100</a:t>
            </a:r>
            <a:r>
              <a:rPr lang="ja-JP" altLang="en-US">
                <a:solidFill>
                  <a:schemeClr val="bg1"/>
                </a:solidFill>
              </a:rPr>
              <a:t>万</a:t>
            </a:r>
            <a:r>
              <a:rPr lang="en-US" altLang="ja-JP" dirty="0">
                <a:solidFill>
                  <a:schemeClr val="bg1"/>
                </a:solidFill>
              </a:rPr>
              <a:t>(</a:t>
            </a:r>
            <a:r>
              <a:rPr lang="ja-JP" altLang="en-US">
                <a:solidFill>
                  <a:schemeClr val="bg1"/>
                </a:solidFill>
              </a:rPr>
              <a:t>人</a:t>
            </a:r>
            <a:r>
              <a:rPr lang="en-US" altLang="ja-JP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738AB5D-5635-A392-D63F-69EA8BF64F65}"/>
              </a:ext>
            </a:extLst>
          </p:cNvPr>
          <p:cNvSpPr txBox="1"/>
          <p:nvPr/>
        </p:nvSpPr>
        <p:spPr>
          <a:xfrm>
            <a:off x="7922918" y="5688358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5,000(</a:t>
            </a:r>
            <a:r>
              <a:rPr lang="ja-JP" altLang="en-US">
                <a:solidFill>
                  <a:schemeClr val="bg1"/>
                </a:solidFill>
              </a:rPr>
              <a:t>円</a:t>
            </a:r>
            <a:r>
              <a:rPr lang="en-US" altLang="ja-JP" dirty="0">
                <a:solidFill>
                  <a:schemeClr val="bg1"/>
                </a:solidFill>
              </a:rPr>
              <a:t>)×9</a:t>
            </a:r>
            <a:r>
              <a:rPr lang="ja-JP" altLang="en-US">
                <a:solidFill>
                  <a:schemeClr val="bg1"/>
                </a:solidFill>
              </a:rPr>
              <a:t>万</a:t>
            </a:r>
            <a:r>
              <a:rPr lang="en-US" altLang="ja-JP" dirty="0">
                <a:solidFill>
                  <a:schemeClr val="bg1"/>
                </a:solidFill>
              </a:rPr>
              <a:t>(</a:t>
            </a:r>
            <a:r>
              <a:rPr lang="ja-JP" altLang="en-US">
                <a:solidFill>
                  <a:schemeClr val="bg1"/>
                </a:solidFill>
              </a:rPr>
              <a:t>人</a:t>
            </a:r>
            <a:r>
              <a:rPr lang="en-US" altLang="ja-JP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EF086098-4717-B3C8-9D1B-F5F0854D7916}"/>
              </a:ext>
            </a:extLst>
          </p:cNvPr>
          <p:cNvCxnSpPr>
            <a:cxnSpLocks/>
            <a:stCxn id="24" idx="7"/>
            <a:endCxn id="5" idx="1"/>
          </p:cNvCxnSpPr>
          <p:nvPr/>
        </p:nvCxnSpPr>
        <p:spPr>
          <a:xfrm flipV="1">
            <a:off x="3102297" y="1717133"/>
            <a:ext cx="6900749" cy="220961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2ECEE3D2-9E6D-2418-A82D-D6ADC79E692F}"/>
              </a:ext>
            </a:extLst>
          </p:cNvPr>
          <p:cNvCxnSpPr>
            <a:cxnSpLocks/>
          </p:cNvCxnSpPr>
          <p:nvPr/>
        </p:nvCxnSpPr>
        <p:spPr>
          <a:xfrm flipV="1">
            <a:off x="6387901" y="2547600"/>
            <a:ext cx="3812521" cy="116079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円/楕円 23">
            <a:extLst>
              <a:ext uri="{FF2B5EF4-FFF2-40B4-BE49-F238E27FC236}">
                <a16:creationId xmlns:a16="http://schemas.microsoft.com/office/drawing/2014/main" id="{01DB6CDD-9173-CF8F-3C33-F4073776F2E6}"/>
              </a:ext>
            </a:extLst>
          </p:cNvPr>
          <p:cNvSpPr/>
          <p:nvPr/>
        </p:nvSpPr>
        <p:spPr>
          <a:xfrm>
            <a:off x="277545" y="3442094"/>
            <a:ext cx="3309400" cy="33094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5C01B44-179D-B293-52DD-7B9835007C5F}"/>
              </a:ext>
            </a:extLst>
          </p:cNvPr>
          <p:cNvSpPr txBox="1"/>
          <p:nvPr/>
        </p:nvSpPr>
        <p:spPr>
          <a:xfrm>
            <a:off x="1417131" y="3605284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</a:rPr>
              <a:t>TAM</a:t>
            </a:r>
            <a:endParaRPr lang="ja-JP" altLang="en-US" sz="2800" b="1">
              <a:solidFill>
                <a:schemeClr val="bg1"/>
              </a:solidFill>
            </a:endParaRPr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E1D4DCA0-3707-42AB-D4C5-F7F803AF0DE8}"/>
              </a:ext>
            </a:extLst>
          </p:cNvPr>
          <p:cNvSpPr/>
          <p:nvPr/>
        </p:nvSpPr>
        <p:spPr>
          <a:xfrm>
            <a:off x="3766411" y="3407328"/>
            <a:ext cx="3309400" cy="3309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D7413FE-615C-B207-72F8-BD7292CB54A9}"/>
              </a:ext>
            </a:extLst>
          </p:cNvPr>
          <p:cNvSpPr txBox="1"/>
          <p:nvPr/>
        </p:nvSpPr>
        <p:spPr>
          <a:xfrm>
            <a:off x="4905997" y="3570518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</a:rPr>
              <a:t>SAM</a:t>
            </a:r>
            <a:endParaRPr lang="ja-JP" altLang="en-US" sz="2800" b="1">
              <a:solidFill>
                <a:schemeClr val="bg1"/>
              </a:solidFill>
            </a:endParaRPr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63DC48D2-36C9-745F-6ADB-4A62519C2F9A}"/>
              </a:ext>
            </a:extLst>
          </p:cNvPr>
          <p:cNvSpPr/>
          <p:nvPr/>
        </p:nvSpPr>
        <p:spPr>
          <a:xfrm>
            <a:off x="7275777" y="3361762"/>
            <a:ext cx="3309400" cy="3309400"/>
          </a:xfrm>
          <a:prstGeom prst="ellipse">
            <a:avLst/>
          </a:prstGeom>
          <a:solidFill>
            <a:srgbClr val="77D4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181BD23-0363-8067-B498-6F700BE607A4}"/>
              </a:ext>
            </a:extLst>
          </p:cNvPr>
          <p:cNvSpPr txBox="1"/>
          <p:nvPr/>
        </p:nvSpPr>
        <p:spPr>
          <a:xfrm>
            <a:off x="8415363" y="3524952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</a:rPr>
              <a:t>SOM</a:t>
            </a:r>
            <a:endParaRPr lang="ja-JP" altLang="en-US" sz="2800" b="1">
              <a:solidFill>
                <a:schemeClr val="bg1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253C3F77-233A-5D49-B384-CECC30AE1E23}"/>
              </a:ext>
            </a:extLst>
          </p:cNvPr>
          <p:cNvSpPr txBox="1"/>
          <p:nvPr/>
        </p:nvSpPr>
        <p:spPr>
          <a:xfrm>
            <a:off x="416312" y="4630248"/>
            <a:ext cx="301717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日本の市場規模</a:t>
            </a:r>
            <a:endParaRPr lang="en-US" altLang="ja-JP" b="1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ja-JP" altLang="en-US" sz="44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約</a:t>
            </a:r>
            <a:r>
              <a:rPr lang="en-US" altLang="ja-JP" sz="44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4500</a:t>
            </a:r>
            <a:r>
              <a:rPr lang="ja-JP" altLang="en-US" sz="44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億円</a:t>
            </a:r>
            <a:endParaRPr lang="en-US" altLang="ja-JP" sz="4400" b="1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ja-JP" altLang="en-US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（観光客：</a:t>
            </a:r>
            <a:r>
              <a:rPr lang="en-US" altLang="ja-JP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6</a:t>
            </a:r>
            <a:r>
              <a:rPr lang="ja-JP" altLang="en-US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億</a:t>
            </a:r>
            <a:r>
              <a:rPr lang="en-US" altLang="ja-JP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×500</a:t>
            </a:r>
            <a:r>
              <a:rPr lang="ja-JP" altLang="en-US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円</a:t>
            </a:r>
            <a:endParaRPr lang="en-US" altLang="ja-JP" b="1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ja-JP" altLang="en-US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博物館：</a:t>
            </a:r>
            <a:r>
              <a:rPr lang="en-US" altLang="ja-JP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3</a:t>
            </a:r>
            <a:r>
              <a:rPr lang="ja-JP" altLang="en-US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億</a:t>
            </a:r>
            <a:r>
              <a:rPr lang="en-US" altLang="ja-JP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×500</a:t>
            </a:r>
            <a:r>
              <a:rPr lang="ja-JP" altLang="en-US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円）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3C955CF-D85E-4096-10D5-CC792C35F370}"/>
              </a:ext>
            </a:extLst>
          </p:cNvPr>
          <p:cNvSpPr txBox="1"/>
          <p:nvPr/>
        </p:nvSpPr>
        <p:spPr>
          <a:xfrm>
            <a:off x="4100401" y="4380286"/>
            <a:ext cx="273344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サービスが提供可能</a:t>
            </a:r>
            <a:endParaRPr lang="en-US" altLang="ja-JP" b="1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ja-JP" altLang="en-US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な範囲</a:t>
            </a:r>
            <a:endParaRPr lang="en-US" altLang="ja-JP" b="1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ja-JP" altLang="en-US" sz="44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約</a:t>
            </a:r>
            <a:r>
              <a:rPr lang="en-US" altLang="ja-JP" sz="44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900</a:t>
            </a:r>
            <a:r>
              <a:rPr lang="ja-JP" altLang="en-US" sz="44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億円</a:t>
            </a:r>
            <a:endParaRPr lang="en-US" altLang="ja-JP" sz="4400" b="1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ja-JP" altLang="en-US" b="1" dirty="0">
                <a:solidFill>
                  <a:prstClr val="white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（</a:t>
            </a:r>
            <a:r>
              <a:rPr lang="en-US" altLang="ja-JP" b="1" dirty="0">
                <a:solidFill>
                  <a:prstClr val="white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TAM</a:t>
            </a:r>
            <a:r>
              <a:rPr lang="ja-JP" altLang="en-US" b="1" dirty="0">
                <a:solidFill>
                  <a:prstClr val="white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の</a:t>
            </a:r>
            <a:r>
              <a:rPr lang="en-US" altLang="ja-JP" b="1" dirty="0">
                <a:solidFill>
                  <a:prstClr val="white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20%</a:t>
            </a:r>
            <a:r>
              <a:rPr lang="ja-JP" altLang="en-US" b="1" dirty="0">
                <a:solidFill>
                  <a:prstClr val="white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で設置可能）</a:t>
            </a:r>
            <a:endParaRPr lang="en-US" altLang="ja-JP" sz="4400" b="1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ja-JP" altLang="en-US" sz="4000" b="1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21711D3-2E67-2305-9A91-1B9A40A5E4C5}"/>
              </a:ext>
            </a:extLst>
          </p:cNvPr>
          <p:cNvSpPr txBox="1"/>
          <p:nvPr/>
        </p:nvSpPr>
        <p:spPr>
          <a:xfrm>
            <a:off x="7324911" y="4724599"/>
            <a:ext cx="32111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想定ターゲット</a:t>
            </a:r>
            <a:br>
              <a:rPr lang="en-US" altLang="ja-JP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</a:br>
            <a:r>
              <a:rPr lang="en-US" altLang="ja-JP" sz="44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270</a:t>
            </a:r>
            <a:r>
              <a:rPr lang="ja-JP" altLang="en-US" sz="44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億円</a:t>
            </a:r>
            <a:endParaRPr lang="en-US" altLang="ja-JP" sz="4400" b="1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ja-JP" altLang="en-US" b="1" dirty="0">
                <a:solidFill>
                  <a:prstClr val="white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（</a:t>
            </a:r>
            <a:r>
              <a:rPr lang="en-US" altLang="ja-JP" b="1" dirty="0">
                <a:solidFill>
                  <a:prstClr val="white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SAM×</a:t>
            </a:r>
            <a:r>
              <a:rPr lang="ja-JP" altLang="en-US" b="1" dirty="0">
                <a:solidFill>
                  <a:prstClr val="white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訪問客の</a:t>
            </a:r>
            <a:r>
              <a:rPr lang="en-US" altLang="ja-JP" b="1" dirty="0">
                <a:solidFill>
                  <a:prstClr val="white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30%</a:t>
            </a:r>
            <a:r>
              <a:rPr lang="ja-JP" altLang="en-US" b="1" dirty="0">
                <a:solidFill>
                  <a:prstClr val="white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が利用）</a:t>
            </a:r>
            <a:endParaRPr lang="en-US" altLang="ja-JP" b="1" dirty="0">
              <a:solidFill>
                <a:prstClr val="white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45B6A24F-802D-139F-2329-A60548A613CD}"/>
              </a:ext>
            </a:extLst>
          </p:cNvPr>
          <p:cNvCxnSpPr>
            <a:cxnSpLocks/>
          </p:cNvCxnSpPr>
          <p:nvPr/>
        </p:nvCxnSpPr>
        <p:spPr>
          <a:xfrm flipV="1">
            <a:off x="9786695" y="3308360"/>
            <a:ext cx="880467" cy="29692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3F649E5-2DB0-D83A-EA95-34033844F711}"/>
              </a:ext>
            </a:extLst>
          </p:cNvPr>
          <p:cNvSpPr/>
          <p:nvPr/>
        </p:nvSpPr>
        <p:spPr>
          <a:xfrm>
            <a:off x="0" y="-2488"/>
            <a:ext cx="12192000" cy="1111614"/>
          </a:xfrm>
          <a:prstGeom prst="rect">
            <a:avLst/>
          </a:prstGeom>
          <a:gradFill flip="none" rotWithShape="1">
            <a:gsLst>
              <a:gs pos="0">
                <a:srgbClr val="FFECB3"/>
              </a:gs>
              <a:gs pos="50000">
                <a:srgbClr val="FFF1D1"/>
              </a:gs>
              <a:gs pos="100000">
                <a:srgbClr val="FFF9DE"/>
              </a:gs>
            </a:gsLst>
            <a:lin ang="0" scaled="1"/>
            <a:tileRect/>
          </a:gradFill>
          <a:ln>
            <a:solidFill>
              <a:srgbClr val="FAB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ja-JP" altLang="en-US">
              <a:solidFill>
                <a:prstClr val="black"/>
              </a:solidFill>
              <a:latin typeface="Trebuchet MS" panose="020B0703020202090204" pitchFamily="34" charset="0"/>
              <a:ea typeface="MS PGothic" panose="020B0600070205080204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674D71-4F18-359A-3898-09B6EFEDBD4A}"/>
              </a:ext>
            </a:extLst>
          </p:cNvPr>
          <p:cNvSpPr txBox="1"/>
          <p:nvPr/>
        </p:nvSpPr>
        <p:spPr>
          <a:xfrm>
            <a:off x="391489" y="132323"/>
            <a:ext cx="12525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kumimoji="0" lang="ja-JP" altLang="en-US" sz="4800" dirty="0">
                <a:solidFill>
                  <a:prstClr val="black"/>
                </a:solidFill>
                <a:latin typeface="Gill Sans MT" panose="020B0502020104020203"/>
                <a:ea typeface="HGｺﾞｼｯｸE" panose="020B0909000000000000" pitchFamily="49" charset="-128"/>
              </a:rPr>
              <a:t>市場規模（全国展開</a:t>
            </a:r>
            <a:r>
              <a:rPr kumimoji="0" lang="en-US" altLang="ja-JP" sz="4800" dirty="0">
                <a:solidFill>
                  <a:prstClr val="black"/>
                </a:solidFill>
                <a:latin typeface="Gill Sans MT" panose="020B0502020104020203"/>
                <a:ea typeface="HGｺﾞｼｯｸE" panose="020B0909000000000000" pitchFamily="49" charset="-128"/>
              </a:rPr>
              <a:t>+</a:t>
            </a:r>
            <a:r>
              <a:rPr kumimoji="0" lang="ja-JP" altLang="en-US" sz="4800" dirty="0">
                <a:solidFill>
                  <a:prstClr val="black"/>
                </a:solidFill>
                <a:latin typeface="Gill Sans MT" panose="020B0502020104020203"/>
                <a:ea typeface="HGｺﾞｼｯｸE" panose="020B0909000000000000" pitchFamily="49" charset="-128"/>
              </a:rPr>
              <a:t>博物館）</a:t>
            </a:r>
            <a:endParaRPr kumimoji="0" lang="en-US" altLang="ja-JP" sz="4800" dirty="0">
              <a:solidFill>
                <a:prstClr val="black"/>
              </a:solidFill>
              <a:latin typeface="Gill Sans MT" panose="020B0502020104020203"/>
              <a:ea typeface="HGｺﾞｼｯｸE" panose="020B0909000000000000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D8F36C7-BA8A-4D02-6FEB-8D1D47962E3F}"/>
              </a:ext>
            </a:extLst>
          </p:cNvPr>
          <p:cNvSpPr txBox="1"/>
          <p:nvPr/>
        </p:nvSpPr>
        <p:spPr>
          <a:xfrm>
            <a:off x="1136603" y="394383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最大市場規模</a:t>
            </a:r>
            <a:endParaRPr lang="en-US" altLang="ja-JP" b="1" dirty="0">
              <a:solidFill>
                <a:schemeClr val="bg1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A4C08CB-F4AE-BEE7-FF86-77A611FF2B17}"/>
              </a:ext>
            </a:extLst>
          </p:cNvPr>
          <p:cNvSpPr txBox="1"/>
          <p:nvPr/>
        </p:nvSpPr>
        <p:spPr>
          <a:xfrm>
            <a:off x="4577635" y="39342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>
                <a:solidFill>
                  <a:schemeClr val="bg1"/>
                </a:solidFill>
              </a:rPr>
              <a:t>最大市場規模</a:t>
            </a:r>
            <a:endParaRPr lang="en-US" altLang="ja-JP" b="1" dirty="0">
              <a:solidFill>
                <a:schemeClr val="bg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6D80200-7202-0B72-7583-C210EB11AA60}"/>
              </a:ext>
            </a:extLst>
          </p:cNvPr>
          <p:cNvSpPr txBox="1"/>
          <p:nvPr/>
        </p:nvSpPr>
        <p:spPr>
          <a:xfrm>
            <a:off x="73393" y="6552204"/>
            <a:ext cx="4215143" cy="274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u="sng" dirty="0"/>
              <a:t>https://www.mlit.go.jp/kankocho/page02_00005.html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7CBFA79-A9FA-ADC7-F618-72C8EDBA9259}"/>
              </a:ext>
            </a:extLst>
          </p:cNvPr>
          <p:cNvSpPr txBox="1"/>
          <p:nvPr/>
        </p:nvSpPr>
        <p:spPr>
          <a:xfrm>
            <a:off x="6552669" y="6566640"/>
            <a:ext cx="61075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https://www.bunka.go.jp/seisaku/bijutsukan_hakubutsukan/shinko/suii/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77451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1470</TotalTime>
  <Words>491</Words>
  <Application>Microsoft Office PowerPoint</Application>
  <PresentationFormat>ワイド画面</PresentationFormat>
  <Paragraphs>61</Paragraphs>
  <Slides>8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5" baseType="lpstr">
      <vt:lpstr>MS Gothic</vt:lpstr>
      <vt:lpstr>游ゴシック</vt:lpstr>
      <vt:lpstr>游ゴシック Light</vt:lpstr>
      <vt:lpstr>Arial</vt:lpstr>
      <vt:lpstr>Gill Sans MT</vt:lpstr>
      <vt:lpstr>Trebuchet MS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金地　琳太郎_香川</dc:creator>
  <cp:lastModifiedBy>金地　琳太郎_香川</cp:lastModifiedBy>
  <cp:revision>4</cp:revision>
  <dcterms:created xsi:type="dcterms:W3CDTF">2024-11-27T15:00:19Z</dcterms:created>
  <dcterms:modified xsi:type="dcterms:W3CDTF">2024-11-28T16:13:43Z</dcterms:modified>
</cp:coreProperties>
</file>